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0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C070D-16C7-4D76-BE5B-85CB1C1906C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62974" name="Rectangle 9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dirty="0" smtClean="0"/>
              <a:t>系統基模七：</a:t>
            </a:r>
            <a:r>
              <a:rPr lang="zh-TW" altLang="en-US" sz="3200" dirty="0" smtClean="0"/>
              <a:t>共同的悲劇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0" y="4495800"/>
            <a:ext cx="4953000" cy="1955800"/>
            <a:chOff x="0" y="2832"/>
            <a:chExt cx="3120" cy="1232"/>
          </a:xfrm>
        </p:grpSpPr>
        <p:sp>
          <p:nvSpPr>
            <p:cNvPr id="33875" name="Text Box 96"/>
            <p:cNvSpPr txBox="1">
              <a:spLocks noChangeArrowheads="1"/>
            </p:cNvSpPr>
            <p:nvPr/>
          </p:nvSpPr>
          <p:spPr bwMode="auto">
            <a:xfrm>
              <a:off x="0" y="2832"/>
              <a:ext cx="166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sp>
          <p:nvSpPr>
            <p:cNvPr id="33876" name="Line 97"/>
            <p:cNvSpPr>
              <a:spLocks noChangeShapeType="1"/>
            </p:cNvSpPr>
            <p:nvPr/>
          </p:nvSpPr>
          <p:spPr bwMode="auto">
            <a:xfrm>
              <a:off x="296" y="3824"/>
              <a:ext cx="2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7" name="Text Box 98"/>
            <p:cNvSpPr txBox="1">
              <a:spLocks noChangeArrowheads="1"/>
            </p:cNvSpPr>
            <p:nvPr/>
          </p:nvSpPr>
          <p:spPr bwMode="auto">
            <a:xfrm>
              <a:off x="2340" y="3776"/>
              <a:ext cx="67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33878" name="Text Box 99"/>
            <p:cNvSpPr txBox="1">
              <a:spLocks noChangeArrowheads="1"/>
            </p:cNvSpPr>
            <p:nvPr/>
          </p:nvSpPr>
          <p:spPr bwMode="auto">
            <a:xfrm>
              <a:off x="1784" y="3042"/>
              <a:ext cx="96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全部利益</a:t>
              </a:r>
            </a:p>
          </p:txBody>
        </p:sp>
        <p:sp>
          <p:nvSpPr>
            <p:cNvPr id="33879" name="Text Box 100"/>
            <p:cNvSpPr txBox="1">
              <a:spLocks noChangeArrowheads="1"/>
            </p:cNvSpPr>
            <p:nvPr/>
          </p:nvSpPr>
          <p:spPr bwMode="auto">
            <a:xfrm>
              <a:off x="1352" y="3438"/>
              <a:ext cx="96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個別利益</a:t>
              </a:r>
            </a:p>
          </p:txBody>
        </p:sp>
        <p:sp>
          <p:nvSpPr>
            <p:cNvPr id="33880" name="Freeform 101"/>
            <p:cNvSpPr>
              <a:spLocks/>
            </p:cNvSpPr>
            <p:nvPr/>
          </p:nvSpPr>
          <p:spPr bwMode="auto">
            <a:xfrm>
              <a:off x="296" y="3399"/>
              <a:ext cx="2496" cy="386"/>
            </a:xfrm>
            <a:custGeom>
              <a:avLst/>
              <a:gdLst>
                <a:gd name="T0" fmla="*/ 0 w 2112"/>
                <a:gd name="T1" fmla="*/ 79 h 656"/>
                <a:gd name="T2" fmla="*/ 1124 w 2112"/>
                <a:gd name="T3" fmla="*/ 67 h 656"/>
                <a:gd name="T4" fmla="*/ 2245 w 2112"/>
                <a:gd name="T5" fmla="*/ 9 h 656"/>
                <a:gd name="T6" fmla="*/ 3371 w 2112"/>
                <a:gd name="T7" fmla="*/ 9 h 656"/>
                <a:gd name="T8" fmla="*/ 4120 w 2112"/>
                <a:gd name="T9" fmla="*/ 50 h 6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2"/>
                <a:gd name="T16" fmla="*/ 0 h 656"/>
                <a:gd name="T17" fmla="*/ 2112 w 2112"/>
                <a:gd name="T18" fmla="*/ 656 h 6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2" h="656">
                  <a:moveTo>
                    <a:pt x="0" y="656"/>
                  </a:moveTo>
                  <a:cubicBezTo>
                    <a:pt x="192" y="656"/>
                    <a:pt x="384" y="656"/>
                    <a:pt x="576" y="560"/>
                  </a:cubicBezTo>
                  <a:cubicBezTo>
                    <a:pt x="768" y="464"/>
                    <a:pt x="960" y="160"/>
                    <a:pt x="1152" y="80"/>
                  </a:cubicBezTo>
                  <a:cubicBezTo>
                    <a:pt x="1344" y="0"/>
                    <a:pt x="1568" y="24"/>
                    <a:pt x="1728" y="80"/>
                  </a:cubicBezTo>
                  <a:cubicBezTo>
                    <a:pt x="1888" y="136"/>
                    <a:pt x="2000" y="276"/>
                    <a:pt x="2112" y="41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102"/>
            <p:cNvGrpSpPr>
              <a:grpSpLocks/>
            </p:cNvGrpSpPr>
            <p:nvPr/>
          </p:nvGrpSpPr>
          <p:grpSpPr bwMode="auto">
            <a:xfrm>
              <a:off x="296" y="3024"/>
              <a:ext cx="2544" cy="652"/>
              <a:chOff x="344" y="3001"/>
              <a:chExt cx="2544" cy="811"/>
            </a:xfrm>
          </p:grpSpPr>
          <p:sp>
            <p:nvSpPr>
              <p:cNvPr id="33883" name="Freeform 103"/>
              <p:cNvSpPr>
                <a:spLocks/>
              </p:cNvSpPr>
              <p:nvPr/>
            </p:nvSpPr>
            <p:spPr bwMode="auto">
              <a:xfrm>
                <a:off x="344" y="3044"/>
                <a:ext cx="1946" cy="768"/>
              </a:xfrm>
              <a:custGeom>
                <a:avLst/>
                <a:gdLst>
                  <a:gd name="T0" fmla="*/ 0 w 2448"/>
                  <a:gd name="T1" fmla="*/ 1146 h 672"/>
                  <a:gd name="T2" fmla="*/ 249 w 2448"/>
                  <a:gd name="T3" fmla="*/ 982 h 672"/>
                  <a:gd name="T4" fmla="*/ 729 w 2448"/>
                  <a:gd name="T5" fmla="*/ 165 h 672"/>
                  <a:gd name="T6" fmla="*/ 978 w 2448"/>
                  <a:gd name="T7" fmla="*/ 0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48"/>
                  <a:gd name="T13" fmla="*/ 0 h 672"/>
                  <a:gd name="T14" fmla="*/ 2448 w 2448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48" h="672">
                    <a:moveTo>
                      <a:pt x="0" y="672"/>
                    </a:moveTo>
                    <a:cubicBezTo>
                      <a:pt x="160" y="672"/>
                      <a:pt x="320" y="672"/>
                      <a:pt x="624" y="576"/>
                    </a:cubicBezTo>
                    <a:cubicBezTo>
                      <a:pt x="928" y="480"/>
                      <a:pt x="1520" y="192"/>
                      <a:pt x="1824" y="96"/>
                    </a:cubicBezTo>
                    <a:cubicBezTo>
                      <a:pt x="2128" y="0"/>
                      <a:pt x="2288" y="0"/>
                      <a:pt x="2448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884" name="Freeform 104"/>
              <p:cNvSpPr>
                <a:spLocks/>
              </p:cNvSpPr>
              <p:nvPr/>
            </p:nvSpPr>
            <p:spPr bwMode="auto">
              <a:xfrm>
                <a:off x="1915" y="3001"/>
                <a:ext cx="973" cy="102"/>
              </a:xfrm>
              <a:custGeom>
                <a:avLst/>
                <a:gdLst>
                  <a:gd name="T0" fmla="*/ 0 w 912"/>
                  <a:gd name="T1" fmla="*/ 122 h 96"/>
                  <a:gd name="T2" fmla="*/ 310 w 912"/>
                  <a:gd name="T3" fmla="*/ 61 h 96"/>
                  <a:gd name="T4" fmla="*/ 1181 w 912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912"/>
                  <a:gd name="T10" fmla="*/ 0 h 96"/>
                  <a:gd name="T11" fmla="*/ 912 w 912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2" h="96">
                    <a:moveTo>
                      <a:pt x="0" y="96"/>
                    </a:moveTo>
                    <a:cubicBezTo>
                      <a:pt x="44" y="80"/>
                      <a:pt x="88" y="64"/>
                      <a:pt x="240" y="48"/>
                    </a:cubicBezTo>
                    <a:cubicBezTo>
                      <a:pt x="392" y="32"/>
                      <a:pt x="652" y="16"/>
                      <a:pt x="912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3882" name="Line 105"/>
            <p:cNvSpPr>
              <a:spLocks noChangeShapeType="1"/>
            </p:cNvSpPr>
            <p:nvPr/>
          </p:nvSpPr>
          <p:spPr bwMode="auto">
            <a:xfrm flipV="1">
              <a:off x="288" y="3158"/>
              <a:ext cx="0" cy="7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62986" name="Text Box 106"/>
          <p:cNvSpPr txBox="1">
            <a:spLocks noChangeArrowheads="1"/>
          </p:cNvSpPr>
          <p:nvPr/>
        </p:nvSpPr>
        <p:spPr bwMode="auto">
          <a:xfrm>
            <a:off x="5029200" y="914400"/>
            <a:ext cx="4114800" cy="38779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 dirty="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․</a:t>
            </a:r>
            <a:r>
              <a:rPr lang="zh-TW" altLang="en-US" sz="200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描述：</a:t>
            </a:r>
            <a:br>
              <a:rPr lang="zh-TW" altLang="en-US" sz="200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2000" dirty="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 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A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產品線及設計製圖 利益佳 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  <a:p>
            <a:pPr defTabSz="762000"/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產品線及設計製圖  利益佳  總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生產活動大   滯延   設計製圖無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明顯不足</a:t>
            </a:r>
          </a:p>
          <a:p>
            <a:pPr defTabSz="762000"/>
            <a:r>
              <a:rPr lang="zh-TW" altLang="en-US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#5 A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產品線及設計製圖  利益佳 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  <a:p>
            <a:pPr defTabSz="762000"/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產品線及設計製圖  利益佳  總</a:t>
            </a:r>
          </a:p>
          <a:p>
            <a:pPr defTabSz="762000"/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生產活動更大  設計製圖終現不</a:t>
            </a:r>
          </a:p>
          <a:p>
            <a:pPr defTabSz="762000"/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足   利益呈現衰減</a:t>
            </a:r>
          </a:p>
          <a:p>
            <a:pPr defTabSz="762000"/>
            <a:endParaRPr lang="zh-TW" altLang="en-US" sz="2000" dirty="0">
              <a:solidFill>
                <a:srgbClr val="FF3300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4" name="Group 107"/>
          <p:cNvGrpSpPr>
            <a:grpSpLocks/>
          </p:cNvGrpSpPr>
          <p:nvPr/>
        </p:nvGrpSpPr>
        <p:grpSpPr bwMode="auto">
          <a:xfrm>
            <a:off x="3848100" y="3314700"/>
            <a:ext cx="228600" cy="219075"/>
            <a:chOff x="3744" y="1056"/>
            <a:chExt cx="192" cy="192"/>
          </a:xfrm>
        </p:grpSpPr>
        <p:sp>
          <p:nvSpPr>
            <p:cNvPr id="33872" name="Oval 108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3" name="Line 109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4" name="Line 110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3848100" y="2295525"/>
            <a:ext cx="228600" cy="219075"/>
            <a:chOff x="3744" y="1056"/>
            <a:chExt cx="192" cy="192"/>
          </a:xfrm>
        </p:grpSpPr>
        <p:sp>
          <p:nvSpPr>
            <p:cNvPr id="33869" name="Oval 112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0" name="Line 113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71" name="Line 114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801" name="Text Box 115"/>
          <p:cNvSpPr txBox="1">
            <a:spLocks noChangeArrowheads="1"/>
          </p:cNvSpPr>
          <p:nvPr/>
        </p:nvSpPr>
        <p:spPr bwMode="auto">
          <a:xfrm>
            <a:off x="3276600" y="1143000"/>
            <a:ext cx="17526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設計人力極限</a:t>
            </a:r>
          </a:p>
        </p:txBody>
      </p:sp>
      <p:sp>
        <p:nvSpPr>
          <p:cNvPr id="33802" name="Text Box 116"/>
          <p:cNvSpPr txBox="1">
            <a:spLocks noChangeArrowheads="1"/>
          </p:cNvSpPr>
          <p:nvPr/>
        </p:nvSpPr>
        <p:spPr bwMode="auto">
          <a:xfrm>
            <a:off x="342900" y="1219200"/>
            <a:ext cx="1066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華康楷書體W5" pitchFamily="49" charset="-120"/>
                <a:ea typeface="標楷體" pitchFamily="65" charset="-120"/>
              </a:rPr>
              <a:t>結構：</a:t>
            </a:r>
          </a:p>
        </p:txBody>
      </p:sp>
      <p:sp>
        <p:nvSpPr>
          <p:cNvPr id="33803" name="Oval 117"/>
          <p:cNvSpPr>
            <a:spLocks noChangeArrowheads="1"/>
          </p:cNvSpPr>
          <p:nvPr/>
        </p:nvSpPr>
        <p:spPr bwMode="auto">
          <a:xfrm>
            <a:off x="1733550" y="1390650"/>
            <a:ext cx="1600200" cy="1143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118"/>
          <p:cNvGrpSpPr>
            <a:grpSpLocks/>
          </p:cNvGrpSpPr>
          <p:nvPr/>
        </p:nvGrpSpPr>
        <p:grpSpPr bwMode="auto">
          <a:xfrm>
            <a:off x="990600" y="3314700"/>
            <a:ext cx="228600" cy="219075"/>
            <a:chOff x="3744" y="1056"/>
            <a:chExt cx="192" cy="192"/>
          </a:xfrm>
        </p:grpSpPr>
        <p:sp>
          <p:nvSpPr>
            <p:cNvPr id="33866" name="Oval 119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7" name="Line 120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8" name="Line 121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122"/>
          <p:cNvGrpSpPr>
            <a:grpSpLocks/>
          </p:cNvGrpSpPr>
          <p:nvPr/>
        </p:nvGrpSpPr>
        <p:grpSpPr bwMode="auto">
          <a:xfrm>
            <a:off x="990600" y="2295525"/>
            <a:ext cx="228600" cy="219075"/>
            <a:chOff x="3744" y="1056"/>
            <a:chExt cx="192" cy="192"/>
          </a:xfrm>
        </p:grpSpPr>
        <p:sp>
          <p:nvSpPr>
            <p:cNvPr id="33863" name="Oval 123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4" name="Line 124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5" name="Line 125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126"/>
          <p:cNvGrpSpPr>
            <a:grpSpLocks/>
          </p:cNvGrpSpPr>
          <p:nvPr/>
        </p:nvGrpSpPr>
        <p:grpSpPr bwMode="auto">
          <a:xfrm>
            <a:off x="2209800" y="2362200"/>
            <a:ext cx="228600" cy="217488"/>
            <a:chOff x="3744" y="1056"/>
            <a:chExt cx="192" cy="192"/>
          </a:xfrm>
        </p:grpSpPr>
        <p:sp>
          <p:nvSpPr>
            <p:cNvPr id="33860" name="Oval 127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1" name="Line 128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62" name="Line 129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807" name="Line 130"/>
          <p:cNvSpPr>
            <a:spLocks noChangeShapeType="1"/>
          </p:cNvSpPr>
          <p:nvPr/>
        </p:nvSpPr>
        <p:spPr bwMode="auto">
          <a:xfrm rot="1565255" flipH="1">
            <a:off x="1851025" y="1589088"/>
            <a:ext cx="1588" cy="146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08" name="Oval 131"/>
          <p:cNvSpPr>
            <a:spLocks noChangeArrowheads="1"/>
          </p:cNvSpPr>
          <p:nvPr/>
        </p:nvSpPr>
        <p:spPr bwMode="auto">
          <a:xfrm>
            <a:off x="1676400" y="3276600"/>
            <a:ext cx="1600200" cy="1143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09" name="Line 132"/>
          <p:cNvSpPr>
            <a:spLocks noChangeShapeType="1"/>
          </p:cNvSpPr>
          <p:nvPr/>
        </p:nvSpPr>
        <p:spPr bwMode="auto">
          <a:xfrm rot="-2443239" flipH="1" flipV="1">
            <a:off x="1816100" y="4097338"/>
            <a:ext cx="1588" cy="146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10" name="Freeform 133"/>
          <p:cNvSpPr>
            <a:spLocks/>
          </p:cNvSpPr>
          <p:nvPr/>
        </p:nvSpPr>
        <p:spPr bwMode="auto">
          <a:xfrm flipV="1">
            <a:off x="723900" y="3822700"/>
            <a:ext cx="304800" cy="177800"/>
          </a:xfrm>
          <a:custGeom>
            <a:avLst/>
            <a:gdLst>
              <a:gd name="T0" fmla="*/ 0 w 192"/>
              <a:gd name="T1" fmla="*/ 2147483647 h 112"/>
              <a:gd name="T2" fmla="*/ 2147483647 w 192"/>
              <a:gd name="T3" fmla="*/ 2147483647 h 112"/>
              <a:gd name="T4" fmla="*/ 2147483647 w 192"/>
              <a:gd name="T5" fmla="*/ 2147483647 h 112"/>
              <a:gd name="T6" fmla="*/ 0 60000 65536"/>
              <a:gd name="T7" fmla="*/ 0 60000 65536"/>
              <a:gd name="T8" fmla="*/ 0 60000 65536"/>
              <a:gd name="T9" fmla="*/ 0 w 192"/>
              <a:gd name="T10" fmla="*/ 0 h 112"/>
              <a:gd name="T11" fmla="*/ 192 w 192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12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36" y="8"/>
                  <a:pt x="192" y="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9" name="Group 134"/>
          <p:cNvGrpSpPr>
            <a:grpSpLocks/>
          </p:cNvGrpSpPr>
          <p:nvPr/>
        </p:nvGrpSpPr>
        <p:grpSpPr bwMode="auto">
          <a:xfrm>
            <a:off x="3048000" y="3276600"/>
            <a:ext cx="228600" cy="217488"/>
            <a:chOff x="3744" y="1056"/>
            <a:chExt cx="192" cy="192"/>
          </a:xfrm>
        </p:grpSpPr>
        <p:sp>
          <p:nvSpPr>
            <p:cNvPr id="33857" name="Oval 135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8" name="Line 136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9" name="Line 137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812" name="Line 138"/>
          <p:cNvSpPr>
            <a:spLocks noChangeShapeType="1"/>
          </p:cNvSpPr>
          <p:nvPr/>
        </p:nvSpPr>
        <p:spPr bwMode="auto">
          <a:xfrm rot="12351997" flipH="1">
            <a:off x="3240088" y="2209800"/>
            <a:ext cx="1587" cy="146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13" name="Oval 139"/>
          <p:cNvSpPr>
            <a:spLocks noChangeArrowheads="1"/>
          </p:cNvSpPr>
          <p:nvPr/>
        </p:nvSpPr>
        <p:spPr bwMode="auto">
          <a:xfrm>
            <a:off x="1714500" y="1390650"/>
            <a:ext cx="1600200" cy="1143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14" name="Text Box 140"/>
          <p:cNvSpPr txBox="1">
            <a:spLocks noChangeArrowheads="1"/>
          </p:cNvSpPr>
          <p:nvPr/>
        </p:nvSpPr>
        <p:spPr bwMode="auto">
          <a:xfrm>
            <a:off x="2971800" y="3581400"/>
            <a:ext cx="1466850" cy="407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Ｂ品的利益</a:t>
            </a:r>
          </a:p>
        </p:txBody>
      </p:sp>
      <p:sp>
        <p:nvSpPr>
          <p:cNvPr id="33815" name="Text Box 141"/>
          <p:cNvSpPr txBox="1">
            <a:spLocks noChangeArrowheads="1"/>
          </p:cNvSpPr>
          <p:nvPr/>
        </p:nvSpPr>
        <p:spPr bwMode="auto">
          <a:xfrm>
            <a:off x="661988" y="3657600"/>
            <a:ext cx="1319212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Ｂ品生產</a:t>
            </a:r>
          </a:p>
        </p:txBody>
      </p:sp>
      <p:sp>
        <p:nvSpPr>
          <p:cNvPr id="33816" name="Text Box 142"/>
          <p:cNvSpPr txBox="1">
            <a:spLocks noChangeArrowheads="1"/>
          </p:cNvSpPr>
          <p:nvPr/>
        </p:nvSpPr>
        <p:spPr bwMode="auto">
          <a:xfrm>
            <a:off x="661988" y="1731963"/>
            <a:ext cx="15240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Ａ品生產</a:t>
            </a:r>
          </a:p>
        </p:txBody>
      </p:sp>
      <p:sp>
        <p:nvSpPr>
          <p:cNvPr id="33817" name="Text Box 143"/>
          <p:cNvSpPr txBox="1">
            <a:spLocks noChangeArrowheads="1"/>
          </p:cNvSpPr>
          <p:nvPr/>
        </p:nvSpPr>
        <p:spPr bwMode="auto">
          <a:xfrm>
            <a:off x="2813050" y="1731963"/>
            <a:ext cx="16637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Ａ品的利益</a:t>
            </a:r>
          </a:p>
        </p:txBody>
      </p:sp>
      <p:sp>
        <p:nvSpPr>
          <p:cNvPr id="33818" name="Text Box 144"/>
          <p:cNvSpPr txBox="1">
            <a:spLocks noChangeArrowheads="1"/>
          </p:cNvSpPr>
          <p:nvPr/>
        </p:nvSpPr>
        <p:spPr bwMode="auto">
          <a:xfrm>
            <a:off x="319088" y="2636838"/>
            <a:ext cx="1524000" cy="4095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全部活動</a:t>
            </a:r>
          </a:p>
        </p:txBody>
      </p:sp>
      <p:sp>
        <p:nvSpPr>
          <p:cNvPr id="33819" name="Text Box 145"/>
          <p:cNvSpPr txBox="1">
            <a:spLocks noChangeArrowheads="1"/>
          </p:cNvSpPr>
          <p:nvPr/>
        </p:nvSpPr>
        <p:spPr bwMode="auto">
          <a:xfrm>
            <a:off x="3200400" y="2636838"/>
            <a:ext cx="1752600" cy="593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16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個別對設計製圖所得到的支援</a:t>
            </a:r>
          </a:p>
        </p:txBody>
      </p:sp>
      <p:cxnSp>
        <p:nvCxnSpPr>
          <p:cNvPr id="33820" name="AutoShape 146"/>
          <p:cNvCxnSpPr>
            <a:cxnSpLocks noChangeShapeType="1"/>
          </p:cNvCxnSpPr>
          <p:nvPr/>
        </p:nvCxnSpPr>
        <p:spPr bwMode="auto">
          <a:xfrm>
            <a:off x="1828800" y="2895600"/>
            <a:ext cx="135731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graphicFrame>
        <p:nvGraphicFramePr>
          <p:cNvPr id="33794" name="Object 147"/>
          <p:cNvGraphicFramePr>
            <a:graphicFrameLocks noChangeAspect="1"/>
          </p:cNvGraphicFramePr>
          <p:nvPr/>
        </p:nvGraphicFramePr>
        <p:xfrm>
          <a:off x="2060575" y="2744788"/>
          <a:ext cx="114300" cy="285750"/>
        </p:xfrm>
        <a:graphic>
          <a:graphicData uri="http://schemas.openxmlformats.org/presentationml/2006/ole">
            <p:oleObj spid="_x0000_s5125" name="點陣圖影像" r:id="rId3" imgW="114467" imgH="285866" progId="PBrush">
              <p:embed/>
            </p:oleObj>
          </a:graphicData>
        </a:graphic>
      </p:graphicFrame>
      <p:grpSp>
        <p:nvGrpSpPr>
          <p:cNvPr id="10" name="Group 148"/>
          <p:cNvGrpSpPr>
            <a:grpSpLocks/>
          </p:cNvGrpSpPr>
          <p:nvPr/>
        </p:nvGrpSpPr>
        <p:grpSpPr bwMode="auto">
          <a:xfrm>
            <a:off x="2098675" y="4171950"/>
            <a:ext cx="228600" cy="217488"/>
            <a:chOff x="3744" y="1056"/>
            <a:chExt cx="192" cy="192"/>
          </a:xfrm>
        </p:grpSpPr>
        <p:sp>
          <p:nvSpPr>
            <p:cNvPr id="33854" name="Oval 149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5" name="Line 150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6" name="Line 151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" name="Group 152"/>
          <p:cNvGrpSpPr>
            <a:grpSpLocks/>
          </p:cNvGrpSpPr>
          <p:nvPr/>
        </p:nvGrpSpPr>
        <p:grpSpPr bwMode="auto">
          <a:xfrm>
            <a:off x="2098675" y="3352800"/>
            <a:ext cx="228600" cy="217488"/>
            <a:chOff x="3744" y="1056"/>
            <a:chExt cx="192" cy="192"/>
          </a:xfrm>
        </p:grpSpPr>
        <p:sp>
          <p:nvSpPr>
            <p:cNvPr id="33851" name="Oval 153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2" name="Line 154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3" name="Line 155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2" name="Group 156"/>
          <p:cNvGrpSpPr>
            <a:grpSpLocks/>
          </p:cNvGrpSpPr>
          <p:nvPr/>
        </p:nvGrpSpPr>
        <p:grpSpPr bwMode="auto">
          <a:xfrm>
            <a:off x="2098675" y="1485900"/>
            <a:ext cx="228600" cy="219075"/>
            <a:chOff x="3744" y="1056"/>
            <a:chExt cx="192" cy="192"/>
          </a:xfrm>
        </p:grpSpPr>
        <p:sp>
          <p:nvSpPr>
            <p:cNvPr id="33848" name="Oval 157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9" name="Line 158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50" name="Line 159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3" name="Group 160"/>
          <p:cNvGrpSpPr>
            <a:grpSpLocks/>
          </p:cNvGrpSpPr>
          <p:nvPr/>
        </p:nvGrpSpPr>
        <p:grpSpPr bwMode="auto">
          <a:xfrm>
            <a:off x="2365375" y="2705100"/>
            <a:ext cx="228600" cy="222250"/>
            <a:chOff x="4512" y="1033"/>
            <a:chExt cx="234" cy="228"/>
          </a:xfrm>
        </p:grpSpPr>
        <p:sp>
          <p:nvSpPr>
            <p:cNvPr id="33846" name="Oval 161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rgbClr val="DADADA"/>
            </a:solidFill>
            <a:ln w="127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7" name="Line 162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cxnSp>
        <p:nvCxnSpPr>
          <p:cNvPr id="33825" name="AutoShape 163"/>
          <p:cNvCxnSpPr>
            <a:cxnSpLocks noChangeShapeType="1"/>
            <a:stCxn id="33815" idx="0"/>
            <a:endCxn id="33818" idx="2"/>
          </p:cNvCxnSpPr>
          <p:nvPr/>
        </p:nvCxnSpPr>
        <p:spPr bwMode="auto">
          <a:xfrm flipH="1" flipV="1">
            <a:off x="1081088" y="3046413"/>
            <a:ext cx="241300" cy="6111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826" name="AutoShape 164"/>
          <p:cNvCxnSpPr>
            <a:cxnSpLocks noChangeShapeType="1"/>
            <a:stCxn id="33818" idx="0"/>
            <a:endCxn id="33816" idx="2"/>
          </p:cNvCxnSpPr>
          <p:nvPr/>
        </p:nvCxnSpPr>
        <p:spPr bwMode="auto">
          <a:xfrm flipV="1">
            <a:off x="1081088" y="2233613"/>
            <a:ext cx="342900" cy="4032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3827" name="AutoShape 165"/>
          <p:cNvCxnSpPr>
            <a:cxnSpLocks noChangeShapeType="1"/>
          </p:cNvCxnSpPr>
          <p:nvPr/>
        </p:nvCxnSpPr>
        <p:spPr bwMode="auto">
          <a:xfrm>
            <a:off x="3581400" y="2133600"/>
            <a:ext cx="431800" cy="4953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3828" name="AutoShape 166"/>
          <p:cNvCxnSpPr>
            <a:cxnSpLocks noChangeShapeType="1"/>
          </p:cNvCxnSpPr>
          <p:nvPr/>
        </p:nvCxnSpPr>
        <p:spPr bwMode="auto">
          <a:xfrm flipH="1">
            <a:off x="3581400" y="3200400"/>
            <a:ext cx="371475" cy="3508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29" name="Line 167"/>
          <p:cNvSpPr>
            <a:spLocks noChangeShapeType="1"/>
          </p:cNvSpPr>
          <p:nvPr/>
        </p:nvSpPr>
        <p:spPr bwMode="auto">
          <a:xfrm rot="7974880" flipV="1">
            <a:off x="3066256" y="3428207"/>
            <a:ext cx="1587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30" name="Line 168"/>
          <p:cNvSpPr>
            <a:spLocks noChangeShapeType="1"/>
          </p:cNvSpPr>
          <p:nvPr/>
        </p:nvSpPr>
        <p:spPr bwMode="auto">
          <a:xfrm flipV="1">
            <a:off x="4667250" y="165735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14" name="Group 169"/>
          <p:cNvGrpSpPr>
            <a:grpSpLocks/>
          </p:cNvGrpSpPr>
          <p:nvPr/>
        </p:nvGrpSpPr>
        <p:grpSpPr bwMode="auto">
          <a:xfrm>
            <a:off x="2286000" y="1752600"/>
            <a:ext cx="381000" cy="377825"/>
            <a:chOff x="1200" y="528"/>
            <a:chExt cx="240" cy="238"/>
          </a:xfrm>
        </p:grpSpPr>
        <p:sp>
          <p:nvSpPr>
            <p:cNvPr id="33843" name="Line 170"/>
            <p:cNvSpPr>
              <a:spLocks noChangeShapeType="1"/>
            </p:cNvSpPr>
            <p:nvPr/>
          </p:nvSpPr>
          <p:spPr bwMode="auto">
            <a:xfrm flipH="1">
              <a:off x="1329" y="628"/>
              <a:ext cx="0" cy="138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4" name="Line 171"/>
            <p:cNvSpPr>
              <a:spLocks noChangeShapeType="1"/>
            </p:cNvSpPr>
            <p:nvPr/>
          </p:nvSpPr>
          <p:spPr bwMode="auto">
            <a:xfrm rot="5400000" flipH="1">
              <a:off x="1329" y="625"/>
              <a:ext cx="0" cy="14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5" name="Freeform 172"/>
            <p:cNvSpPr>
              <a:spLocks/>
            </p:cNvSpPr>
            <p:nvPr/>
          </p:nvSpPr>
          <p:spPr bwMode="auto">
            <a:xfrm>
              <a:off x="1200" y="528"/>
              <a:ext cx="240" cy="208"/>
            </a:xfrm>
            <a:custGeom>
              <a:avLst/>
              <a:gdLst>
                <a:gd name="T0" fmla="*/ 192 w 240"/>
                <a:gd name="T1" fmla="*/ 208 h 208"/>
                <a:gd name="T2" fmla="*/ 240 w 240"/>
                <a:gd name="T3" fmla="*/ 112 h 208"/>
                <a:gd name="T4" fmla="*/ 192 w 240"/>
                <a:gd name="T5" fmla="*/ 16 h 208"/>
                <a:gd name="T6" fmla="*/ 96 w 240"/>
                <a:gd name="T7" fmla="*/ 16 h 208"/>
                <a:gd name="T8" fmla="*/ 48 w 240"/>
                <a:gd name="T9" fmla="*/ 64 h 208"/>
                <a:gd name="T10" fmla="*/ 0 w 240"/>
                <a:gd name="T11" fmla="*/ 112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"/>
                <a:gd name="T19" fmla="*/ 0 h 208"/>
                <a:gd name="T20" fmla="*/ 240 w 240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" h="208">
                  <a:moveTo>
                    <a:pt x="192" y="208"/>
                  </a:moveTo>
                  <a:cubicBezTo>
                    <a:pt x="216" y="176"/>
                    <a:pt x="240" y="144"/>
                    <a:pt x="240" y="112"/>
                  </a:cubicBezTo>
                  <a:cubicBezTo>
                    <a:pt x="240" y="80"/>
                    <a:pt x="216" y="32"/>
                    <a:pt x="192" y="16"/>
                  </a:cubicBezTo>
                  <a:cubicBezTo>
                    <a:pt x="168" y="0"/>
                    <a:pt x="120" y="8"/>
                    <a:pt x="96" y="16"/>
                  </a:cubicBezTo>
                  <a:cubicBezTo>
                    <a:pt x="72" y="24"/>
                    <a:pt x="64" y="48"/>
                    <a:pt x="48" y="64"/>
                  </a:cubicBezTo>
                  <a:cubicBezTo>
                    <a:pt x="32" y="80"/>
                    <a:pt x="16" y="96"/>
                    <a:pt x="0" y="112"/>
                  </a:cubicBezTo>
                </a:path>
              </a:pathLst>
            </a:custGeom>
            <a:noFill/>
            <a:ln w="28575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5" name="Group 173"/>
          <p:cNvGrpSpPr>
            <a:grpSpLocks/>
          </p:cNvGrpSpPr>
          <p:nvPr/>
        </p:nvGrpSpPr>
        <p:grpSpPr bwMode="auto">
          <a:xfrm>
            <a:off x="2362200" y="3657600"/>
            <a:ext cx="393700" cy="330200"/>
            <a:chOff x="1584" y="2064"/>
            <a:chExt cx="248" cy="208"/>
          </a:xfrm>
        </p:grpSpPr>
        <p:sp>
          <p:nvSpPr>
            <p:cNvPr id="33840" name="Line 174"/>
            <p:cNvSpPr>
              <a:spLocks noChangeShapeType="1"/>
            </p:cNvSpPr>
            <p:nvPr/>
          </p:nvSpPr>
          <p:spPr bwMode="auto">
            <a:xfrm flipH="1">
              <a:off x="1680" y="2112"/>
              <a:ext cx="0" cy="96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1" name="Line 175"/>
            <p:cNvSpPr>
              <a:spLocks noChangeShapeType="1"/>
            </p:cNvSpPr>
            <p:nvPr/>
          </p:nvSpPr>
          <p:spPr bwMode="auto">
            <a:xfrm rot="5400000" flipH="1">
              <a:off x="1704" y="2088"/>
              <a:ext cx="0" cy="14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42" name="Freeform 176"/>
            <p:cNvSpPr>
              <a:spLocks/>
            </p:cNvSpPr>
            <p:nvPr/>
          </p:nvSpPr>
          <p:spPr bwMode="auto">
            <a:xfrm>
              <a:off x="1584" y="2064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6" name="Group 177"/>
          <p:cNvGrpSpPr>
            <a:grpSpLocks/>
          </p:cNvGrpSpPr>
          <p:nvPr/>
        </p:nvGrpSpPr>
        <p:grpSpPr bwMode="auto">
          <a:xfrm>
            <a:off x="2743200" y="2514600"/>
            <a:ext cx="381000" cy="330200"/>
            <a:chOff x="1104" y="1104"/>
            <a:chExt cx="240" cy="208"/>
          </a:xfrm>
        </p:grpSpPr>
        <p:sp>
          <p:nvSpPr>
            <p:cNvPr id="33838" name="Line 178"/>
            <p:cNvSpPr>
              <a:spLocks noChangeShapeType="1"/>
            </p:cNvSpPr>
            <p:nvPr/>
          </p:nvSpPr>
          <p:spPr bwMode="auto">
            <a:xfrm rot="-5400000">
              <a:off x="1246" y="1184"/>
              <a:ext cx="0" cy="96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39" name="Freeform 179"/>
            <p:cNvSpPr>
              <a:spLocks/>
            </p:cNvSpPr>
            <p:nvPr/>
          </p:nvSpPr>
          <p:spPr bwMode="auto">
            <a:xfrm>
              <a:off x="1104" y="1104"/>
              <a:ext cx="240" cy="208"/>
            </a:xfrm>
            <a:custGeom>
              <a:avLst/>
              <a:gdLst>
                <a:gd name="T0" fmla="*/ 192 w 240"/>
                <a:gd name="T1" fmla="*/ 208 h 208"/>
                <a:gd name="T2" fmla="*/ 240 w 240"/>
                <a:gd name="T3" fmla="*/ 112 h 208"/>
                <a:gd name="T4" fmla="*/ 192 w 240"/>
                <a:gd name="T5" fmla="*/ 16 h 208"/>
                <a:gd name="T6" fmla="*/ 96 w 240"/>
                <a:gd name="T7" fmla="*/ 16 h 208"/>
                <a:gd name="T8" fmla="*/ 48 w 240"/>
                <a:gd name="T9" fmla="*/ 64 h 208"/>
                <a:gd name="T10" fmla="*/ 0 w 240"/>
                <a:gd name="T11" fmla="*/ 112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0"/>
                <a:gd name="T19" fmla="*/ 0 h 208"/>
                <a:gd name="T20" fmla="*/ 240 w 240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0" h="208">
                  <a:moveTo>
                    <a:pt x="192" y="208"/>
                  </a:moveTo>
                  <a:cubicBezTo>
                    <a:pt x="216" y="176"/>
                    <a:pt x="240" y="144"/>
                    <a:pt x="240" y="112"/>
                  </a:cubicBezTo>
                  <a:cubicBezTo>
                    <a:pt x="240" y="80"/>
                    <a:pt x="216" y="32"/>
                    <a:pt x="192" y="16"/>
                  </a:cubicBezTo>
                  <a:cubicBezTo>
                    <a:pt x="168" y="0"/>
                    <a:pt x="120" y="8"/>
                    <a:pt x="96" y="16"/>
                  </a:cubicBezTo>
                  <a:cubicBezTo>
                    <a:pt x="72" y="24"/>
                    <a:pt x="64" y="48"/>
                    <a:pt x="48" y="64"/>
                  </a:cubicBezTo>
                  <a:cubicBezTo>
                    <a:pt x="32" y="80"/>
                    <a:pt x="16" y="96"/>
                    <a:pt x="0" y="112"/>
                  </a:cubicBezTo>
                </a:path>
              </a:pathLst>
            </a:custGeom>
            <a:noFill/>
            <a:ln w="28575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7" name="Group 180"/>
          <p:cNvGrpSpPr>
            <a:grpSpLocks/>
          </p:cNvGrpSpPr>
          <p:nvPr/>
        </p:nvGrpSpPr>
        <p:grpSpPr bwMode="auto">
          <a:xfrm>
            <a:off x="2667000" y="2971800"/>
            <a:ext cx="393700" cy="330200"/>
            <a:chOff x="2160" y="1632"/>
            <a:chExt cx="248" cy="208"/>
          </a:xfrm>
        </p:grpSpPr>
        <p:sp>
          <p:nvSpPr>
            <p:cNvPr id="33836" name="Line 181"/>
            <p:cNvSpPr>
              <a:spLocks noChangeShapeType="1"/>
            </p:cNvSpPr>
            <p:nvPr/>
          </p:nvSpPr>
          <p:spPr bwMode="auto">
            <a:xfrm rot="-5400000">
              <a:off x="2283" y="1727"/>
              <a:ext cx="0" cy="11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37" name="Freeform 182"/>
            <p:cNvSpPr>
              <a:spLocks/>
            </p:cNvSpPr>
            <p:nvPr/>
          </p:nvSpPr>
          <p:spPr bwMode="auto">
            <a:xfrm>
              <a:off x="2160" y="1632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835" name="Text Box 183"/>
          <p:cNvSpPr txBox="1">
            <a:spLocks noChangeArrowheads="1"/>
          </p:cNvSpPr>
          <p:nvPr/>
        </p:nvSpPr>
        <p:spPr bwMode="auto">
          <a:xfrm>
            <a:off x="0" y="5208588"/>
            <a:ext cx="4381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利</a:t>
            </a:r>
          </a:p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629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986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283</TotalTime>
  <Words>51</Words>
  <Application>Microsoft Office PowerPoint</Application>
  <PresentationFormat>如螢幕大小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教學目標</vt:lpstr>
      <vt:lpstr>點陣圖影像</vt:lpstr>
      <vt:lpstr>系統基模七：共同的悲劇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14</cp:revision>
  <dcterms:created xsi:type="dcterms:W3CDTF">2010-07-14T13:14:22Z</dcterms:created>
  <dcterms:modified xsi:type="dcterms:W3CDTF">2013-11-12T06:26:29Z</dcterms:modified>
</cp:coreProperties>
</file>